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embeddedFontLst>
    <p:embeddedFont>
      <p:font typeface="Frank Ruhl Libre" panose="00000500000000000000" pitchFamily="2" charset="-79"/>
      <p:regular r:id="rId25"/>
      <p:bold r:id="rId26"/>
    </p:embeddedFont>
    <p:embeddedFont>
      <p:font typeface="Montserrat" panose="00000500000000000000" pitchFamily="2" charset="0"/>
      <p:regular r:id="rId27"/>
      <p:bold r:id="rId28"/>
      <p:italic r:id="rId29"/>
      <p:boldItalic r:id="rId30"/>
    </p:embeddedFont>
    <p:embeddedFont>
      <p:font typeface="Montserrat ExtraBold" panose="00000900000000000000" pitchFamily="2" charset="0"/>
      <p:bold r:id="rId31"/>
      <p:boldItalic r:id="rId32"/>
    </p:embeddedFont>
    <p:embeddedFont>
      <p:font typeface="Montserrat SemiBold" panose="00000700000000000000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06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081370a0a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081370a0a5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08102d41b9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08102d41b9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081370a0a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081370a0a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8102d41b9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08102d41b9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806743487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806743487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9650ca4f8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09650ca4f8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08102d41b9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08102d41b9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08102d41b9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08102d41b9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08102d41b9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08102d41b9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08102d41b9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08102d41b9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806743487f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806743487f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081370a0a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081370a0a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25049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08102d41b9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08102d41b9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496948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08102d41b9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08102d41b9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345711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806743487f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806743487f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081370a0a5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081370a0a5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09650ca4f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09650ca4f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9650ca4f8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09650ca4f8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08102d41b9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08102d41b9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08102d41b9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08102d41b9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09650ca4f8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09650ca4f8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20337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 descr="Washington Square Arch in autumn."/>
          <p:cNvPicPr preferRelativeResize="0"/>
          <p:nvPr/>
        </p:nvPicPr>
        <p:blipFill rotWithShape="1">
          <a:blip r:embed="rId2">
            <a:alphaModFix amt="22000"/>
          </a:blip>
          <a:srcRect t="1564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 descr="New York University 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47363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2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496200" y="3103614"/>
            <a:ext cx="4151400" cy="7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2"/>
          </p:nvPr>
        </p:nvSpPr>
        <p:spPr>
          <a:xfrm>
            <a:off x="2496200" y="4155404"/>
            <a:ext cx="4151400" cy="30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606575"/>
            <a:ext cx="8520600" cy="16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3000"/>
              <a:buNone/>
              <a:defRPr sz="13000">
                <a:solidFill>
                  <a:srgbClr val="57068C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1"/>
          </p:nvPr>
        </p:nvSpPr>
        <p:spPr>
          <a:xfrm>
            <a:off x="3007950" y="3094875"/>
            <a:ext cx="3128100" cy="11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pic>
        <p:nvPicPr>
          <p:cNvPr id="58" name="Google Shape;58;p11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1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" name="Google Shape;60;p11"/>
          <p:cNvSpPr txBox="1">
            <a:spLocks noGrp="1"/>
          </p:cNvSpPr>
          <p:nvPr>
            <p:ph type="subTitle" idx="2"/>
          </p:nvPr>
        </p:nvSpPr>
        <p:spPr>
          <a:xfrm>
            <a:off x="1429500" y="2353776"/>
            <a:ext cx="6285000" cy="46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accent1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nd Text">
  <p:cSld name="CUSTOM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2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2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4" name="Google Shape;64;p12"/>
          <p:cNvSpPr txBox="1">
            <a:spLocks noGrp="1"/>
          </p:cNvSpPr>
          <p:nvPr>
            <p:ph type="title"/>
          </p:nvPr>
        </p:nvSpPr>
        <p:spPr>
          <a:xfrm>
            <a:off x="4969800" y="1412750"/>
            <a:ext cx="3766800" cy="137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>
                <a:solidFill>
                  <a:srgbClr val="57068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body" idx="1"/>
          </p:nvPr>
        </p:nvSpPr>
        <p:spPr>
          <a:xfrm>
            <a:off x="4969675" y="2901150"/>
            <a:ext cx="3766800" cy="13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 rtl="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">
  <p:cSld name="CUSTOM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3610800" cy="8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000"/>
              <a:buNone/>
              <a:defRPr sz="4000">
                <a:solidFill>
                  <a:srgbClr val="57068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>
            <a:off x="311700" y="1836175"/>
            <a:ext cx="3610800" cy="24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/>
          <p:nvPr/>
        </p:nvSpPr>
        <p:spPr>
          <a:xfrm>
            <a:off x="5958050" y="683000"/>
            <a:ext cx="2778600" cy="10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2"/>
          </p:nvPr>
        </p:nvSpPr>
        <p:spPr>
          <a:xfrm>
            <a:off x="5824575" y="683050"/>
            <a:ext cx="2911800" cy="10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body" idx="3"/>
          </p:nvPr>
        </p:nvSpPr>
        <p:spPr>
          <a:xfrm>
            <a:off x="5824575" y="1931875"/>
            <a:ext cx="2911800" cy="10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body" idx="4"/>
          </p:nvPr>
        </p:nvSpPr>
        <p:spPr>
          <a:xfrm>
            <a:off x="5824575" y="3180700"/>
            <a:ext cx="2911800" cy="10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A7B17"/>
          </p15:clr>
        </p15:guide>
        <p15:guide id="2" orient="horz" pos="432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2">
    <p:bg>
      <p:bgPr>
        <a:solidFill>
          <a:srgbClr val="220337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4" descr=" "/>
          <p:cNvPicPr preferRelativeResize="0"/>
          <p:nvPr/>
        </p:nvPicPr>
        <p:blipFill rotWithShape="1">
          <a:blip r:embed="rId2">
            <a:alphaModFix amt="22000"/>
          </a:blip>
          <a:srcRect t="1564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 descr=" 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4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>
            <a:off x="904850" y="1264532"/>
            <a:ext cx="6710700" cy="15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subTitle" idx="1"/>
          </p:nvPr>
        </p:nvSpPr>
        <p:spPr>
          <a:xfrm>
            <a:off x="974919" y="3029082"/>
            <a:ext cx="3715200" cy="5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81" name="Google Shape;81;p14" descr="&quot;"/>
          <p:cNvPicPr preferRelativeResize="0"/>
          <p:nvPr/>
        </p:nvPicPr>
        <p:blipFill>
          <a:blip r:embed="rId4">
            <a:alphaModFix amt="30000"/>
          </a:blip>
          <a:stretch>
            <a:fillRect/>
          </a:stretch>
        </p:blipFill>
        <p:spPr>
          <a:xfrm>
            <a:off x="364347" y="371225"/>
            <a:ext cx="1546225" cy="117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3">
    <p:bg>
      <p:bgPr>
        <a:solidFill>
          <a:schemeClr val="lt2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 descr=" "/>
          <p:cNvSpPr/>
          <p:nvPr/>
        </p:nvSpPr>
        <p:spPr>
          <a:xfrm>
            <a:off x="166025" y="147625"/>
            <a:ext cx="8830200" cy="4872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4" name="Google Shape;84;p15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>
            <a:off x="592275" y="522825"/>
            <a:ext cx="8144400" cy="375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folio" type="blank">
  <p:cSld name="BLANK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6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2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1506000" y="1385509"/>
            <a:ext cx="6131700" cy="163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2462575" y="2959018"/>
            <a:ext cx="42186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" name="Google Shape;19;p4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None/>
              <a:defRPr sz="4800">
                <a:solidFill>
                  <a:srgbClr val="57068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448400"/>
            <a:ext cx="6551100" cy="22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000"/>
              </a:spcBef>
              <a:spcAft>
                <a:spcPts val="10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587970"/>
            <a:ext cx="4945500" cy="11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None/>
              <a:defRPr sz="4800">
                <a:solidFill>
                  <a:srgbClr val="57068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2467949"/>
            <a:ext cx="3999900" cy="18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619925" y="2467949"/>
            <a:ext cx="3999900" cy="18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pic>
        <p:nvPicPr>
          <p:cNvPr id="26" name="Google Shape;26;p5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3"/>
          </p:nvPr>
        </p:nvSpPr>
        <p:spPr>
          <a:xfrm>
            <a:off x="311700" y="2054620"/>
            <a:ext cx="39999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chemeClr val="dk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4619925" y="2054620"/>
            <a:ext cx="3999900" cy="4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 b="1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530680"/>
            <a:ext cx="842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>
                <a:solidFill>
                  <a:srgbClr val="57068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32" name="Google Shape;32;p6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6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11700" y="708000"/>
            <a:ext cx="31323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2400"/>
              <a:buNone/>
              <a:defRPr sz="2400">
                <a:solidFill>
                  <a:srgbClr val="57068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11700" y="1542000"/>
            <a:ext cx="3054600" cy="28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pic>
        <p:nvPicPr>
          <p:cNvPr id="37" name="Google Shape;37;p7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7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1772975" y="528144"/>
            <a:ext cx="5597700" cy="247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5600"/>
              <a:buNone/>
              <a:defRPr sz="5600">
                <a:solidFill>
                  <a:srgbClr val="57068C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41" name="Google Shape;41;p8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8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1"/>
          </p:nvPr>
        </p:nvSpPr>
        <p:spPr>
          <a:xfrm>
            <a:off x="2120250" y="2660325"/>
            <a:ext cx="4903500" cy="16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 descr=" 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294375" y="1233175"/>
            <a:ext cx="40791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 sz="3600">
                <a:solidFill>
                  <a:srgbClr val="57068C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294375" y="2803075"/>
            <a:ext cx="36168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6ABA"/>
              </a:buClr>
              <a:buSzPts val="1800"/>
              <a:buNone/>
              <a:defRPr>
                <a:solidFill>
                  <a:srgbClr val="9A6ABA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55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49" name="Google Shape;49;p9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9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0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0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 dirty="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" name="Google Shape;54;p10"/>
          <p:cNvSpPr txBox="1">
            <a:spLocks noGrp="1"/>
          </p:cNvSpPr>
          <p:nvPr>
            <p:ph type="title"/>
          </p:nvPr>
        </p:nvSpPr>
        <p:spPr>
          <a:xfrm>
            <a:off x="311700" y="3619355"/>
            <a:ext cx="45117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Montserrat"/>
              <a:buNone/>
              <a:defRPr sz="1800" b="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424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Font typeface="Frank Ruhl Libre"/>
              <a:buNone/>
              <a:defRPr sz="3600" b="1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24900" cy="31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800"/>
              <a:buFont typeface="Montserrat"/>
              <a:buChar char="●"/>
              <a:defRPr sz="18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EA4335"/>
          </p15:clr>
        </p15:guide>
        <p15:guide id="2" orient="horz" pos="3025">
          <p15:clr>
            <a:srgbClr val="EA4335"/>
          </p15:clr>
        </p15:guide>
        <p15:guide id="3" pos="5503">
          <p15:clr>
            <a:srgbClr val="EA4335"/>
          </p15:clr>
        </p15:guide>
        <p15:guide id="4" orient="horz" pos="26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905100" y="1774207"/>
            <a:ext cx="7333800" cy="15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 dirty="0">
                <a:latin typeface="Times New Roman"/>
                <a:ea typeface="Times New Roman"/>
                <a:cs typeface="Times New Roman"/>
                <a:sym typeface="Times New Roman"/>
              </a:rPr>
              <a:t>Underwater Vectored- Thrust Propulsion System</a:t>
            </a:r>
            <a:endParaRPr sz="57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0751" y="2571752"/>
            <a:ext cx="3335848" cy="2359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2125" y="120650"/>
            <a:ext cx="3335850" cy="2359874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7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2</a:t>
            </a:r>
            <a:endParaRPr sz="700" b="1" dirty="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" name="Google Shape;187;p27"/>
          <p:cNvSpPr txBox="1">
            <a:spLocks noGrp="1"/>
          </p:cNvSpPr>
          <p:nvPr>
            <p:ph type="subTitle" idx="3"/>
          </p:nvPr>
        </p:nvSpPr>
        <p:spPr>
          <a:xfrm>
            <a:off x="338975" y="561143"/>
            <a:ext cx="42186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Thrust Control Plots</a:t>
            </a:r>
            <a:endParaRPr dirty="0"/>
          </a:p>
        </p:txBody>
      </p:sp>
      <p:pic>
        <p:nvPicPr>
          <p:cNvPr id="188" name="Google Shape;188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3450" y="1044775"/>
            <a:ext cx="4149649" cy="271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7"/>
          <p:cNvSpPr txBox="1"/>
          <p:nvPr/>
        </p:nvSpPr>
        <p:spPr>
          <a:xfrm>
            <a:off x="293125" y="3660125"/>
            <a:ext cx="446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Propeller Speed &amp; Motor Speed : With Gear Box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2</a:t>
            </a:r>
            <a:endParaRPr sz="700" b="1" dirty="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" name="Google Shape;195;p28"/>
          <p:cNvSpPr txBox="1">
            <a:spLocks noGrp="1"/>
          </p:cNvSpPr>
          <p:nvPr>
            <p:ph type="subTitle" idx="3"/>
          </p:nvPr>
        </p:nvSpPr>
        <p:spPr>
          <a:xfrm>
            <a:off x="338975" y="561143"/>
            <a:ext cx="42186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Thrust Control Plots</a:t>
            </a:r>
            <a:endParaRPr dirty="0"/>
          </a:p>
        </p:txBody>
      </p:sp>
      <p:pic>
        <p:nvPicPr>
          <p:cNvPr id="196" name="Google Shape;19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2225" y="1126450"/>
            <a:ext cx="6959548" cy="2721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8"/>
          <p:cNvSpPr txBox="1"/>
          <p:nvPr/>
        </p:nvSpPr>
        <p:spPr>
          <a:xfrm>
            <a:off x="2493675" y="3847875"/>
            <a:ext cx="4401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Linear Speed vs Thrust Generated (Simscape)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1-12-21 at 02.09.14">
            <a:hlinkClick r:id="" action="ppaction://media"/>
            <a:extLst>
              <a:ext uri="{FF2B5EF4-FFF2-40B4-BE49-F238E27FC236}">
                <a16:creationId xmlns:a16="http://schemas.microsoft.com/office/drawing/2014/main" id="{CA23E947-3250-4EBD-B46B-79D078971B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4124" y="655484"/>
            <a:ext cx="6795752" cy="3620861"/>
          </a:xfrm>
          <a:prstGeom prst="rect">
            <a:avLst/>
          </a:prstGeom>
        </p:spPr>
      </p:pic>
      <p:sp>
        <p:nvSpPr>
          <p:cNvPr id="3" name="Google Shape;160;p24">
            <a:extLst>
              <a:ext uri="{FF2B5EF4-FFF2-40B4-BE49-F238E27FC236}">
                <a16:creationId xmlns:a16="http://schemas.microsoft.com/office/drawing/2014/main" id="{5399495A-E17A-44A6-8382-6C8C1FCF4310}"/>
              </a:ext>
            </a:extLst>
          </p:cNvPr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dirty="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2</a:t>
            </a:r>
            <a:endParaRPr sz="700" b="1" dirty="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Google Shape;216;p31">
            <a:extLst>
              <a:ext uri="{FF2B5EF4-FFF2-40B4-BE49-F238E27FC236}">
                <a16:creationId xmlns:a16="http://schemas.microsoft.com/office/drawing/2014/main" id="{FA1AC2AA-03A4-4872-BE49-25CE18ED3589}"/>
              </a:ext>
            </a:extLst>
          </p:cNvPr>
          <p:cNvSpPr txBox="1"/>
          <p:nvPr/>
        </p:nvSpPr>
        <p:spPr>
          <a:xfrm>
            <a:off x="3522462" y="4276345"/>
            <a:ext cx="4922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Target: Thrust 10Kgf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0"/>
          <p:cNvSpPr txBox="1">
            <a:spLocks noGrp="1"/>
          </p:cNvSpPr>
          <p:nvPr>
            <p:ph type="title"/>
          </p:nvPr>
        </p:nvSpPr>
        <p:spPr>
          <a:xfrm>
            <a:off x="1512275" y="1264934"/>
            <a:ext cx="6131700" cy="163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Thrust Vectoring</a:t>
            </a:r>
            <a:endParaRPr dirty="0"/>
          </a:p>
        </p:txBody>
      </p:sp>
      <p:sp>
        <p:nvSpPr>
          <p:cNvPr id="207" name="Google Shape;207;p30"/>
          <p:cNvSpPr txBox="1">
            <a:spLocks noGrp="1"/>
          </p:cNvSpPr>
          <p:nvPr>
            <p:ph type="subTitle" idx="1"/>
          </p:nvPr>
        </p:nvSpPr>
        <p:spPr>
          <a:xfrm>
            <a:off x="2462650" y="2903518"/>
            <a:ext cx="42186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MATLAB - Simscape Multibody</a:t>
            </a:r>
            <a:endParaRPr dirty="0"/>
          </a:p>
        </p:txBody>
      </p:sp>
      <p:sp>
        <p:nvSpPr>
          <p:cNvPr id="208" name="Google Shape;208;p30"/>
          <p:cNvSpPr txBox="1"/>
          <p:nvPr/>
        </p:nvSpPr>
        <p:spPr>
          <a:xfrm>
            <a:off x="3793600" y="817178"/>
            <a:ext cx="15567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57068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 A R T   0 3</a:t>
            </a:r>
            <a:endParaRPr sz="900" dirty="0">
              <a:solidFill>
                <a:srgbClr val="57068C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209" name="Google Shape;209;p30"/>
          <p:cNvCxnSpPr/>
          <p:nvPr/>
        </p:nvCxnSpPr>
        <p:spPr>
          <a:xfrm>
            <a:off x="4231926" y="1084298"/>
            <a:ext cx="692400" cy="0"/>
          </a:xfrm>
          <a:prstGeom prst="straightConnector1">
            <a:avLst/>
          </a:prstGeom>
          <a:noFill/>
          <a:ln w="9525" cap="flat" cmpd="sng">
            <a:solidFill>
              <a:srgbClr val="57068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1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3</a:t>
            </a:r>
            <a:endParaRPr sz="700" b="1" dirty="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5" name="Google Shape;21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975" y="561150"/>
            <a:ext cx="7735874" cy="37201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1"/>
          <p:cNvSpPr txBox="1"/>
          <p:nvPr/>
        </p:nvSpPr>
        <p:spPr>
          <a:xfrm>
            <a:off x="2634325" y="4275725"/>
            <a:ext cx="4922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A combined 3 RPS Thrust Vectoring Model.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2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3</a:t>
            </a:r>
            <a:endParaRPr sz="700" b="1" dirty="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2" name="Google Shape;222;p32"/>
          <p:cNvSpPr txBox="1">
            <a:spLocks noGrp="1"/>
          </p:cNvSpPr>
          <p:nvPr>
            <p:ph type="subTitle" idx="3"/>
          </p:nvPr>
        </p:nvSpPr>
        <p:spPr>
          <a:xfrm>
            <a:off x="338975" y="561150"/>
            <a:ext cx="46638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Simscape Multibody - Vectored Thruster Model</a:t>
            </a:r>
            <a:endParaRPr dirty="0"/>
          </a:p>
        </p:txBody>
      </p:sp>
      <p:pic>
        <p:nvPicPr>
          <p:cNvPr id="223" name="Google Shape;22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47651"/>
            <a:ext cx="8839201" cy="243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3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3</a:t>
            </a:r>
            <a:endParaRPr sz="700" b="1" dirty="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" name="Google Shape;229;p33"/>
          <p:cNvSpPr txBox="1">
            <a:spLocks noGrp="1"/>
          </p:cNvSpPr>
          <p:nvPr>
            <p:ph type="subTitle" idx="3"/>
          </p:nvPr>
        </p:nvSpPr>
        <p:spPr>
          <a:xfrm>
            <a:off x="338975" y="561150"/>
            <a:ext cx="46638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3 RPS Manipulator - Inverse Kinematics </a:t>
            </a:r>
            <a:endParaRPr dirty="0"/>
          </a:p>
        </p:txBody>
      </p:sp>
      <p:sp>
        <p:nvSpPr>
          <p:cNvPr id="230" name="Google Shape;230;p33"/>
          <p:cNvSpPr txBox="1"/>
          <p:nvPr/>
        </p:nvSpPr>
        <p:spPr>
          <a:xfrm>
            <a:off x="515975" y="954900"/>
            <a:ext cx="4309800" cy="36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function 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[l1,l2,l3] = fcn(R,r,cz,beta,theta)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alpha=atan((sind(beta)*sind(theta))/(cosd(beta)+cosd(theta)));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a=cosd(alpha)*cosd(beta);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b=cosd(alpha)*sind(beta)*sind(theta)-sind(alpha)*cosd(theta);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c=cosd(alpha)*sind(beta)*cosd(theta)+sind(alpha)*sind(theta);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d=sind(alpha)*cosd(beta);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e=sind(alpha)*sind(beta)*sind(theta)+cosd(alpha)*cosd(theta);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f=sind(alpha)*sind(beta)*cosd(theta)-cosd(alpha)*sind(theta);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g=-sind(beta);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h=cosd(beta)*sind(theta);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i=cosd(beta)*cosd(theta);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Rot=[a,b,c;d,e,f;g,h,i];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B1c=[r;0;0];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B2c=[-r/2;(-r*1.732)/2;0];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B3c=[-r/2;(r*1.732)/2;0];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1" name="Google Shape;231;p33"/>
          <p:cNvSpPr txBox="1"/>
          <p:nvPr/>
        </p:nvSpPr>
        <p:spPr>
          <a:xfrm>
            <a:off x="5243975" y="954900"/>
            <a:ext cx="3375300" cy="41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A1=[R;0;0];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A2=[-R/2;(-R*1.732)/2;0];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A3=[-R/2;(R*1.732)/2;0];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cx=((-r/2))*(cosd(alpha)*cosd(theta)-(sind(alpha)*sind(beta)*sind(theta))-(cosd(beta)*cosd(theta)));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cy=-r*sind(alpha)*cosd(beta) 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c=[cx;cy;cz];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B1=Rot*B1c + c;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B2=Rot*B2c + c;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B3=Rot*B3c + c;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l1=norm(B1-A1)-0.131;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l2=norm(B2-A2)-0.131;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l3=norm(B3-A3)-0.131;</a:t>
            </a: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end</a:t>
            </a:r>
            <a:endParaRPr sz="1200" dirty="0">
              <a:solidFill>
                <a:srgbClr val="0000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4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3</a:t>
            </a:r>
            <a:endParaRPr sz="700" b="1" dirty="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34"/>
          <p:cNvSpPr txBox="1">
            <a:spLocks noGrp="1"/>
          </p:cNvSpPr>
          <p:nvPr>
            <p:ph type="subTitle" idx="3"/>
          </p:nvPr>
        </p:nvSpPr>
        <p:spPr>
          <a:xfrm>
            <a:off x="278700" y="661625"/>
            <a:ext cx="46638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Thrust Vectoring Model</a:t>
            </a:r>
            <a:endParaRPr dirty="0"/>
          </a:p>
        </p:txBody>
      </p:sp>
      <p:pic>
        <p:nvPicPr>
          <p:cNvPr id="238" name="Google Shape;23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3400" y="1005625"/>
            <a:ext cx="7177179" cy="344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5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3</a:t>
            </a:r>
            <a:endParaRPr sz="700" b="1" dirty="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" name="Google Shape;244;p35"/>
          <p:cNvSpPr txBox="1">
            <a:spLocks noGrp="1"/>
          </p:cNvSpPr>
          <p:nvPr>
            <p:ph type="subTitle" idx="3"/>
          </p:nvPr>
        </p:nvSpPr>
        <p:spPr>
          <a:xfrm>
            <a:off x="338975" y="561150"/>
            <a:ext cx="46638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Simulink Design Optimization Toolbox  </a:t>
            </a:r>
            <a:endParaRPr dirty="0"/>
          </a:p>
        </p:txBody>
      </p:sp>
      <p:pic>
        <p:nvPicPr>
          <p:cNvPr id="245" name="Google Shape;245;p35"/>
          <p:cNvPicPr preferRelativeResize="0"/>
          <p:nvPr/>
        </p:nvPicPr>
        <p:blipFill rotWithShape="1">
          <a:blip r:embed="rId3">
            <a:alphaModFix/>
          </a:blip>
          <a:srcRect t="5511" b="7833"/>
          <a:stretch/>
        </p:blipFill>
        <p:spPr>
          <a:xfrm>
            <a:off x="1455950" y="1024675"/>
            <a:ext cx="6232100" cy="3375402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5"/>
          <p:cNvSpPr txBox="1"/>
          <p:nvPr/>
        </p:nvSpPr>
        <p:spPr>
          <a:xfrm>
            <a:off x="3186850" y="4433225"/>
            <a:ext cx="5615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*Optimizer response for 2 iterations.</a:t>
            </a:r>
            <a:endParaRPr sz="1200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6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3</a:t>
            </a:r>
            <a:endParaRPr sz="700" b="1" dirty="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2" name="Google Shape;252;p36"/>
          <p:cNvSpPr txBox="1">
            <a:spLocks noGrp="1"/>
          </p:cNvSpPr>
          <p:nvPr>
            <p:ph type="subTitle" idx="3"/>
          </p:nvPr>
        </p:nvSpPr>
        <p:spPr>
          <a:xfrm>
            <a:off x="278700" y="661625"/>
            <a:ext cx="46638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Thrust Vectoring Model</a:t>
            </a:r>
            <a:endParaRPr dirty="0"/>
          </a:p>
        </p:txBody>
      </p:sp>
      <p:pic>
        <p:nvPicPr>
          <p:cNvPr id="253" name="Google Shape;25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8775" y="1136300"/>
            <a:ext cx="4866888" cy="344297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6"/>
          <p:cNvSpPr txBox="1"/>
          <p:nvPr/>
        </p:nvSpPr>
        <p:spPr>
          <a:xfrm>
            <a:off x="2853025" y="4275725"/>
            <a:ext cx="442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PID Error Signals for Linear Actuation 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1512275" y="1264934"/>
            <a:ext cx="6131700" cy="163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 dirty="0"/>
          </a:p>
        </p:txBody>
      </p:sp>
      <p:sp>
        <p:nvSpPr>
          <p:cNvPr id="101" name="Google Shape;101;p19"/>
          <p:cNvSpPr txBox="1">
            <a:spLocks noGrp="1"/>
          </p:cNvSpPr>
          <p:nvPr>
            <p:ph type="subTitle" idx="1"/>
          </p:nvPr>
        </p:nvSpPr>
        <p:spPr>
          <a:xfrm>
            <a:off x="2462650" y="2903518"/>
            <a:ext cx="42186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Overview and Mechanical Design</a:t>
            </a:r>
            <a:endParaRPr dirty="0"/>
          </a:p>
        </p:txBody>
      </p:sp>
      <p:sp>
        <p:nvSpPr>
          <p:cNvPr id="102" name="Google Shape;102;p19"/>
          <p:cNvSpPr txBox="1"/>
          <p:nvPr/>
        </p:nvSpPr>
        <p:spPr>
          <a:xfrm>
            <a:off x="3793600" y="817178"/>
            <a:ext cx="15567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57068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 A R T   0 1</a:t>
            </a:r>
            <a:endParaRPr sz="900" dirty="0">
              <a:solidFill>
                <a:srgbClr val="57068C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103" name="Google Shape;103;p19"/>
          <p:cNvCxnSpPr/>
          <p:nvPr/>
        </p:nvCxnSpPr>
        <p:spPr>
          <a:xfrm>
            <a:off x="4231926" y="1084298"/>
            <a:ext cx="692400" cy="0"/>
          </a:xfrm>
          <a:prstGeom prst="straightConnector1">
            <a:avLst/>
          </a:prstGeom>
          <a:noFill/>
          <a:ln w="9525" cap="flat" cmpd="sng">
            <a:solidFill>
              <a:srgbClr val="57068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60;p24">
            <a:extLst>
              <a:ext uri="{FF2B5EF4-FFF2-40B4-BE49-F238E27FC236}">
                <a16:creationId xmlns:a16="http://schemas.microsoft.com/office/drawing/2014/main" id="{5399495A-E17A-44A6-8382-6C8C1FCF4310}"/>
              </a:ext>
            </a:extLst>
          </p:cNvPr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dirty="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3</a:t>
            </a:r>
            <a:endParaRPr sz="700" b="1" dirty="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" name="Vectored Thruster Video">
            <a:hlinkClick r:id="" action="ppaction://media"/>
            <a:extLst>
              <a:ext uri="{FF2B5EF4-FFF2-40B4-BE49-F238E27FC236}">
                <a16:creationId xmlns:a16="http://schemas.microsoft.com/office/drawing/2014/main" id="{72E34368-F796-4A7E-9267-C9FDDD45CC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9605" y="561141"/>
            <a:ext cx="6503081" cy="3825057"/>
          </a:xfrm>
          <a:prstGeom prst="rect">
            <a:avLst/>
          </a:prstGeom>
        </p:spPr>
      </p:pic>
      <p:sp>
        <p:nvSpPr>
          <p:cNvPr id="7" name="Google Shape;216;p31">
            <a:extLst>
              <a:ext uri="{FF2B5EF4-FFF2-40B4-BE49-F238E27FC236}">
                <a16:creationId xmlns:a16="http://schemas.microsoft.com/office/drawing/2014/main" id="{568D3281-1829-4B28-A221-26DD724726EF}"/>
              </a:ext>
            </a:extLst>
          </p:cNvPr>
          <p:cNvSpPr txBox="1"/>
          <p:nvPr/>
        </p:nvSpPr>
        <p:spPr>
          <a:xfrm>
            <a:off x="2956405" y="4382259"/>
            <a:ext cx="4922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Target: Pitch 10</a:t>
            </a:r>
            <a:r>
              <a:rPr lang="en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°</a:t>
            </a: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(beta) &amp; Yaw 15</a:t>
            </a:r>
            <a:r>
              <a:rPr lang="en" dirty="0"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°</a:t>
            </a: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(theta) 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374391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0"/>
          <p:cNvSpPr txBox="1">
            <a:spLocks noGrp="1"/>
          </p:cNvSpPr>
          <p:nvPr>
            <p:ph type="title"/>
          </p:nvPr>
        </p:nvSpPr>
        <p:spPr>
          <a:xfrm>
            <a:off x="809121" y="1778000"/>
            <a:ext cx="7525657" cy="103119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Findings &amp; Conclusion</a:t>
            </a:r>
            <a:endParaRPr sz="4400" dirty="0"/>
          </a:p>
        </p:txBody>
      </p:sp>
      <p:sp>
        <p:nvSpPr>
          <p:cNvPr id="208" name="Google Shape;208;p30"/>
          <p:cNvSpPr txBox="1"/>
          <p:nvPr/>
        </p:nvSpPr>
        <p:spPr>
          <a:xfrm>
            <a:off x="3793600" y="817178"/>
            <a:ext cx="15567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57068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 A R T   0 4</a:t>
            </a:r>
            <a:endParaRPr sz="900" dirty="0">
              <a:solidFill>
                <a:srgbClr val="57068C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209" name="Google Shape;209;p30"/>
          <p:cNvCxnSpPr/>
          <p:nvPr/>
        </p:nvCxnSpPr>
        <p:spPr>
          <a:xfrm>
            <a:off x="4231926" y="1084298"/>
            <a:ext cx="692400" cy="0"/>
          </a:xfrm>
          <a:prstGeom prst="straightConnector1">
            <a:avLst/>
          </a:prstGeom>
          <a:noFill/>
          <a:ln w="9525" cap="flat" cmpd="sng">
            <a:solidFill>
              <a:srgbClr val="57068C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5996903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6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dirty="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4</a:t>
            </a:r>
            <a:endParaRPr sz="700" b="1" dirty="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81FC7A-E527-41FB-B0EF-A962E651E580}"/>
              </a:ext>
            </a:extLst>
          </p:cNvPr>
          <p:cNvSpPr txBox="1"/>
          <p:nvPr/>
        </p:nvSpPr>
        <p:spPr>
          <a:xfrm>
            <a:off x="174171" y="561141"/>
            <a:ext cx="8766629" cy="2181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Simscape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revolute joint motors have different characteristics from a BLDC motor.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Inverse kinematics was developed to accurately achieve the pitch and yaw orientation of the thruster assembly.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control method was devised for the Thrust Vectoring Model.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Given the desired system response, the design optimizer can compute accurate values for unknown design parameters, for example - simultaneously calculating PID gains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Kp,Ki,Kd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for all actuators.</a:t>
            </a:r>
          </a:p>
        </p:txBody>
      </p:sp>
    </p:spTree>
    <p:extLst>
      <p:ext uri="{BB962C8B-B14F-4D97-AF65-F5344CB8AC3E}">
        <p14:creationId xmlns:p14="http://schemas.microsoft.com/office/powerpoint/2010/main" val="339760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ruster_exploded_view">
            <a:hlinkClick r:id="" action="ppaction://media"/>
            <a:extLst>
              <a:ext uri="{FF2B5EF4-FFF2-40B4-BE49-F238E27FC236}">
                <a16:creationId xmlns:a16="http://schemas.microsoft.com/office/drawing/2014/main" id="{B968E4B2-E3BA-48FB-ACB0-320B078A61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1656" y="130628"/>
            <a:ext cx="6763657" cy="4190210"/>
          </a:xfrm>
          <a:prstGeom prst="rect">
            <a:avLst/>
          </a:prstGeom>
        </p:spPr>
      </p:pic>
      <p:sp>
        <p:nvSpPr>
          <p:cNvPr id="108" name="Google Shape;108;p20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dirty="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1</a:t>
            </a:r>
            <a:endParaRPr sz="700" b="1" dirty="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Google Shape;216;p31">
            <a:extLst>
              <a:ext uri="{FF2B5EF4-FFF2-40B4-BE49-F238E27FC236}">
                <a16:creationId xmlns:a16="http://schemas.microsoft.com/office/drawing/2014/main" id="{A2B7413B-162F-4839-BBD9-FBE8DF912485}"/>
              </a:ext>
            </a:extLst>
          </p:cNvPr>
          <p:cNvSpPr txBox="1"/>
          <p:nvPr/>
        </p:nvSpPr>
        <p:spPr>
          <a:xfrm>
            <a:off x="2058626" y="3990373"/>
            <a:ext cx="5171891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Exploded View of a Vectored-Thrust Propulsion System 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1</a:t>
            </a:r>
            <a:endParaRPr sz="700" b="1" dirty="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" name="Google Shape;115;p21"/>
          <p:cNvSpPr txBox="1"/>
          <p:nvPr/>
        </p:nvSpPr>
        <p:spPr>
          <a:xfrm>
            <a:off x="1077213" y="3923225"/>
            <a:ext cx="2025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 3 RPS Manipulator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6" name="Google Shape;116;p21"/>
          <p:cNvSpPr txBox="1"/>
          <p:nvPr/>
        </p:nvSpPr>
        <p:spPr>
          <a:xfrm>
            <a:off x="6172325" y="3923225"/>
            <a:ext cx="2025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Motor Assembly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7" name="Google Shape;117;p21"/>
          <p:cNvPicPr preferRelativeResize="0"/>
          <p:nvPr/>
        </p:nvPicPr>
        <p:blipFill rotWithShape="1">
          <a:blip r:embed="rId3">
            <a:alphaModFix/>
          </a:blip>
          <a:srcRect l="23282" r="26301"/>
          <a:stretch/>
        </p:blipFill>
        <p:spPr>
          <a:xfrm>
            <a:off x="407175" y="690138"/>
            <a:ext cx="3365376" cy="320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9575" y="713550"/>
            <a:ext cx="3365375" cy="320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/>
        </p:nvSpPr>
        <p:spPr>
          <a:xfrm>
            <a:off x="2265650" y="816625"/>
            <a:ext cx="1506900" cy="52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Prismatic Actuator</a:t>
            </a:r>
            <a:endParaRPr sz="11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0" name="Google Shape;120;p21"/>
          <p:cNvCxnSpPr/>
          <p:nvPr/>
        </p:nvCxnSpPr>
        <p:spPr>
          <a:xfrm flipH="1">
            <a:off x="2265650" y="1105050"/>
            <a:ext cx="693300" cy="492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1" name="Google Shape;121;p21"/>
          <p:cNvSpPr txBox="1"/>
          <p:nvPr/>
        </p:nvSpPr>
        <p:spPr>
          <a:xfrm>
            <a:off x="338975" y="1725375"/>
            <a:ext cx="1017600" cy="354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Base Plate</a:t>
            </a:r>
            <a:endParaRPr sz="11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" name="Google Shape;122;p21"/>
          <p:cNvSpPr txBox="1"/>
          <p:nvPr/>
        </p:nvSpPr>
        <p:spPr>
          <a:xfrm>
            <a:off x="1809225" y="3522400"/>
            <a:ext cx="1293300" cy="354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Revolute Joint</a:t>
            </a:r>
            <a:endParaRPr sz="11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3" name="Google Shape;123;p21"/>
          <p:cNvCxnSpPr/>
          <p:nvPr/>
        </p:nvCxnSpPr>
        <p:spPr>
          <a:xfrm rot="10800000">
            <a:off x="1809225" y="3295000"/>
            <a:ext cx="667800" cy="227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4" name="Google Shape;124;p21"/>
          <p:cNvSpPr txBox="1"/>
          <p:nvPr/>
        </p:nvSpPr>
        <p:spPr>
          <a:xfrm>
            <a:off x="5452725" y="3237100"/>
            <a:ext cx="1068000" cy="52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Motor Driver</a:t>
            </a:r>
            <a:endParaRPr sz="11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5" name="Google Shape;125;p21"/>
          <p:cNvCxnSpPr>
            <a:stCxn id="124" idx="0"/>
          </p:cNvCxnSpPr>
          <p:nvPr/>
        </p:nvCxnSpPr>
        <p:spPr>
          <a:xfrm rot="10800000" flipH="1">
            <a:off x="5986725" y="3056500"/>
            <a:ext cx="816600" cy="180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6" name="Google Shape;126;p21"/>
          <p:cNvCxnSpPr/>
          <p:nvPr/>
        </p:nvCxnSpPr>
        <p:spPr>
          <a:xfrm rot="10800000">
            <a:off x="7027175" y="2069450"/>
            <a:ext cx="642900" cy="7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7" name="Google Shape;127;p21"/>
          <p:cNvSpPr txBox="1"/>
          <p:nvPr/>
        </p:nvSpPr>
        <p:spPr>
          <a:xfrm>
            <a:off x="7720000" y="1974575"/>
            <a:ext cx="1068000" cy="354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Motor Shaft</a:t>
            </a:r>
            <a:endParaRPr sz="11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p21"/>
          <p:cNvSpPr txBox="1"/>
          <p:nvPr/>
        </p:nvSpPr>
        <p:spPr>
          <a:xfrm>
            <a:off x="7574550" y="3522400"/>
            <a:ext cx="1170000" cy="354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Motor Casing</a:t>
            </a:r>
            <a:endParaRPr sz="11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9" name="Google Shape;129;p21"/>
          <p:cNvCxnSpPr/>
          <p:nvPr/>
        </p:nvCxnSpPr>
        <p:spPr>
          <a:xfrm rot="10800000">
            <a:off x="7574550" y="2933300"/>
            <a:ext cx="532500" cy="612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0" name="Google Shape;130;p21"/>
          <p:cNvSpPr txBox="1"/>
          <p:nvPr/>
        </p:nvSpPr>
        <p:spPr>
          <a:xfrm>
            <a:off x="2366100" y="3062750"/>
            <a:ext cx="1506900" cy="354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Ball &amp; Socket Joint</a:t>
            </a:r>
            <a:endParaRPr sz="11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1" name="Google Shape;131;p21"/>
          <p:cNvCxnSpPr/>
          <p:nvPr/>
        </p:nvCxnSpPr>
        <p:spPr>
          <a:xfrm rot="10800000">
            <a:off x="3044000" y="2722425"/>
            <a:ext cx="110400" cy="39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2" name="Google Shape;132;p21"/>
          <p:cNvSpPr txBox="1"/>
          <p:nvPr/>
        </p:nvSpPr>
        <p:spPr>
          <a:xfrm>
            <a:off x="5349775" y="2804825"/>
            <a:ext cx="1068000" cy="354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Motor Body</a:t>
            </a:r>
            <a:endParaRPr sz="11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" name="Google Shape;133;p21"/>
          <p:cNvSpPr txBox="1"/>
          <p:nvPr/>
        </p:nvSpPr>
        <p:spPr>
          <a:xfrm>
            <a:off x="5401725" y="1725375"/>
            <a:ext cx="1170000" cy="52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Containment Shroud</a:t>
            </a:r>
            <a:endParaRPr sz="11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4" name="Google Shape;134;p21"/>
          <p:cNvCxnSpPr/>
          <p:nvPr/>
        </p:nvCxnSpPr>
        <p:spPr>
          <a:xfrm rot="10800000" flipH="1">
            <a:off x="5928825" y="1460375"/>
            <a:ext cx="642900" cy="361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5" name="Google Shape;135;p21"/>
          <p:cNvCxnSpPr/>
          <p:nvPr/>
        </p:nvCxnSpPr>
        <p:spPr>
          <a:xfrm>
            <a:off x="612800" y="2069450"/>
            <a:ext cx="502200" cy="331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6" name="Google Shape;136;p21"/>
          <p:cNvCxnSpPr/>
          <p:nvPr/>
        </p:nvCxnSpPr>
        <p:spPr>
          <a:xfrm rot="10800000" flipH="1">
            <a:off x="6049350" y="2663775"/>
            <a:ext cx="773400" cy="24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7" name="Google Shape;137;p21"/>
          <p:cNvSpPr txBox="1"/>
          <p:nvPr/>
        </p:nvSpPr>
        <p:spPr>
          <a:xfrm>
            <a:off x="5567800" y="2349700"/>
            <a:ext cx="1170000" cy="354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Inner Rotor</a:t>
            </a:r>
            <a:endParaRPr sz="11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8" name="Google Shape;138;p21"/>
          <p:cNvCxnSpPr/>
          <p:nvPr/>
        </p:nvCxnSpPr>
        <p:spPr>
          <a:xfrm rot="10800000" flipH="1">
            <a:off x="6248250" y="2062075"/>
            <a:ext cx="642900" cy="361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9" name="Google Shape;139;p21"/>
          <p:cNvCxnSpPr/>
          <p:nvPr/>
        </p:nvCxnSpPr>
        <p:spPr>
          <a:xfrm rot="10800000">
            <a:off x="7268625" y="1149950"/>
            <a:ext cx="642900" cy="7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0" name="Google Shape;140;p21"/>
          <p:cNvSpPr txBox="1"/>
          <p:nvPr/>
        </p:nvSpPr>
        <p:spPr>
          <a:xfrm>
            <a:off x="7911525" y="1000538"/>
            <a:ext cx="1170000" cy="52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Bush</a:t>
            </a:r>
            <a:endParaRPr sz="11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Bearing</a:t>
            </a:r>
            <a:endParaRPr sz="11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>
            <a:spLocks noGrp="1"/>
          </p:cNvSpPr>
          <p:nvPr>
            <p:ph type="title"/>
          </p:nvPr>
        </p:nvSpPr>
        <p:spPr>
          <a:xfrm>
            <a:off x="1512275" y="1264934"/>
            <a:ext cx="6131700" cy="163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Thruster</a:t>
            </a:r>
            <a:endParaRPr dirty="0"/>
          </a:p>
        </p:txBody>
      </p:sp>
      <p:sp>
        <p:nvSpPr>
          <p:cNvPr id="146" name="Google Shape;146;p22"/>
          <p:cNvSpPr txBox="1">
            <a:spLocks noGrp="1"/>
          </p:cNvSpPr>
          <p:nvPr>
            <p:ph type="subTitle" idx="1"/>
          </p:nvPr>
        </p:nvSpPr>
        <p:spPr>
          <a:xfrm>
            <a:off x="2462650" y="2903518"/>
            <a:ext cx="42186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MATLAB - Simscape Multibody</a:t>
            </a:r>
            <a:endParaRPr dirty="0"/>
          </a:p>
        </p:txBody>
      </p:sp>
      <p:sp>
        <p:nvSpPr>
          <p:cNvPr id="147" name="Google Shape;147;p22"/>
          <p:cNvSpPr txBox="1"/>
          <p:nvPr/>
        </p:nvSpPr>
        <p:spPr>
          <a:xfrm>
            <a:off x="3793600" y="817178"/>
            <a:ext cx="15567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57068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 A R T   0 2</a:t>
            </a:r>
            <a:endParaRPr sz="900" dirty="0">
              <a:solidFill>
                <a:srgbClr val="57068C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148" name="Google Shape;148;p22"/>
          <p:cNvCxnSpPr/>
          <p:nvPr/>
        </p:nvCxnSpPr>
        <p:spPr>
          <a:xfrm>
            <a:off x="4231926" y="1084298"/>
            <a:ext cx="692400" cy="0"/>
          </a:xfrm>
          <a:prstGeom prst="straightConnector1">
            <a:avLst/>
          </a:prstGeom>
          <a:noFill/>
          <a:ln w="9525" cap="flat" cmpd="sng">
            <a:solidFill>
              <a:srgbClr val="57068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2</a:t>
            </a:r>
            <a:endParaRPr sz="700" b="1" dirty="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" name="Google Shape;154;p23"/>
          <p:cNvSpPr txBox="1">
            <a:spLocks noGrp="1"/>
          </p:cNvSpPr>
          <p:nvPr>
            <p:ph type="subTitle" idx="3"/>
          </p:nvPr>
        </p:nvSpPr>
        <p:spPr>
          <a:xfrm>
            <a:off x="338975" y="561143"/>
            <a:ext cx="42186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Thrust &amp; Linear Speed Control</a:t>
            </a:r>
            <a:endParaRPr dirty="0"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94680"/>
            <a:ext cx="8839201" cy="25541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dirty="0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2</a:t>
            </a:r>
            <a:endParaRPr sz="700" b="1" dirty="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9263" y="611380"/>
            <a:ext cx="6805485" cy="3543457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4"/>
          <p:cNvSpPr txBox="1"/>
          <p:nvPr/>
        </p:nvSpPr>
        <p:spPr>
          <a:xfrm>
            <a:off x="1245700" y="4402325"/>
            <a:ext cx="6941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Montserrat"/>
                <a:ea typeface="Montserrat"/>
                <a:cs typeface="Montserrat"/>
                <a:sym typeface="Montserrat"/>
              </a:rPr>
              <a:t>*RPM of the motor saturates as torque becomes constant.</a:t>
            </a:r>
            <a:endParaRPr i="1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" name="Google Shape;163;p24"/>
          <p:cNvSpPr txBox="1">
            <a:spLocks noGrp="1"/>
          </p:cNvSpPr>
          <p:nvPr>
            <p:ph type="subTitle" idx="3"/>
          </p:nvPr>
        </p:nvSpPr>
        <p:spPr>
          <a:xfrm>
            <a:off x="338975" y="561143"/>
            <a:ext cx="42186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Thruster - Multibody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2</a:t>
            </a:r>
            <a:endParaRPr sz="700" b="1" dirty="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9" name="Google Shape;169;p25"/>
          <p:cNvSpPr txBox="1">
            <a:spLocks noGrp="1"/>
          </p:cNvSpPr>
          <p:nvPr>
            <p:ph type="subTitle" idx="3"/>
          </p:nvPr>
        </p:nvSpPr>
        <p:spPr>
          <a:xfrm>
            <a:off x="338975" y="561143"/>
            <a:ext cx="42186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Thrust Control Plots</a:t>
            </a:r>
            <a:endParaRPr dirty="0"/>
          </a:p>
        </p:txBody>
      </p:sp>
      <p:sp>
        <p:nvSpPr>
          <p:cNvPr id="170" name="Google Shape;170;p25"/>
          <p:cNvSpPr txBox="1"/>
          <p:nvPr/>
        </p:nvSpPr>
        <p:spPr>
          <a:xfrm>
            <a:off x="2503725" y="3847875"/>
            <a:ext cx="4401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Linear Speed vs Thrust Generated (Multibody)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1" name="Google Shape;17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3913" y="1078723"/>
            <a:ext cx="7081525" cy="27691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2</a:t>
            </a:r>
            <a:endParaRPr sz="700" b="1" dirty="0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7" name="Google Shape;177;p26"/>
          <p:cNvSpPr txBox="1">
            <a:spLocks noGrp="1"/>
          </p:cNvSpPr>
          <p:nvPr>
            <p:ph type="subTitle" idx="3"/>
          </p:nvPr>
        </p:nvSpPr>
        <p:spPr>
          <a:xfrm>
            <a:off x="338975" y="561143"/>
            <a:ext cx="42186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Thruster - Simscape</a:t>
            </a:r>
            <a:endParaRPr dirty="0"/>
          </a:p>
        </p:txBody>
      </p:sp>
      <p:pic>
        <p:nvPicPr>
          <p:cNvPr id="178" name="Google Shape;17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81743"/>
            <a:ext cx="8839199" cy="2379997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6"/>
          <p:cNvSpPr txBox="1"/>
          <p:nvPr/>
        </p:nvSpPr>
        <p:spPr>
          <a:xfrm>
            <a:off x="3713100" y="3295050"/>
            <a:ext cx="1717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Thruster Model 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NYU Elegant">
  <a:themeElements>
    <a:clrScheme name="Simple Light">
      <a:dk1>
        <a:srgbClr val="57068C"/>
      </a:dk1>
      <a:lt1>
        <a:srgbClr val="FFFFFF"/>
      </a:lt1>
      <a:dk2>
        <a:srgbClr val="333333"/>
      </a:dk2>
      <a:lt2>
        <a:srgbClr val="E3DFE9"/>
      </a:lt2>
      <a:accent1>
        <a:srgbClr val="9A6ABA"/>
      </a:accent1>
      <a:accent2>
        <a:srgbClr val="6D6D6D"/>
      </a:accent2>
      <a:accent3>
        <a:srgbClr val="007E8A"/>
      </a:accent3>
      <a:accent4>
        <a:srgbClr val="E97300"/>
      </a:accent4>
      <a:accent5>
        <a:srgbClr val="799A05"/>
      </a:accent5>
      <a:accent6>
        <a:srgbClr val="C50F3C"/>
      </a:accent6>
      <a:hlink>
        <a:srgbClr val="57068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740</Words>
  <Application>Microsoft Office PowerPoint</Application>
  <PresentationFormat>On-screen Show (16:9)</PresentationFormat>
  <Paragraphs>100</Paragraphs>
  <Slides>22</Slides>
  <Notes>22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Frank Ruhl Libre</vt:lpstr>
      <vt:lpstr>Times New Roman</vt:lpstr>
      <vt:lpstr>Montserrat SemiBold</vt:lpstr>
      <vt:lpstr>Arial</vt:lpstr>
      <vt:lpstr>Montserrat</vt:lpstr>
      <vt:lpstr>Montserrat ExtraBold</vt:lpstr>
      <vt:lpstr>NYU Elegant</vt:lpstr>
      <vt:lpstr>Underwater Vectored- Thrust Propulsion System</vt:lpstr>
      <vt:lpstr>Introduction</vt:lpstr>
      <vt:lpstr>PowerPoint Presentation</vt:lpstr>
      <vt:lpstr>PowerPoint Presentation</vt:lpstr>
      <vt:lpstr>Thruster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Thrust Vectoring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Findings &amp; 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Underwater Thrust Vectored Propulsion System</dc:title>
  <cp:lastModifiedBy>avirat varma</cp:lastModifiedBy>
  <cp:revision>9</cp:revision>
  <dcterms:modified xsi:type="dcterms:W3CDTF">2021-12-21T21:16:20Z</dcterms:modified>
</cp:coreProperties>
</file>